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9"/>
  </p:notesMasterIdLst>
  <p:handoutMasterIdLst>
    <p:handoutMasterId r:id="rId60"/>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04" r:id="rId33"/>
    <p:sldId id="305" r:id="rId34"/>
    <p:sldId id="306" r:id="rId35"/>
    <p:sldId id="307" r:id="rId36"/>
    <p:sldId id="301" r:id="rId37"/>
    <p:sldId id="308" r:id="rId38"/>
    <p:sldId id="299" r:id="rId39"/>
    <p:sldId id="302" r:id="rId40"/>
    <p:sldId id="309" r:id="rId41"/>
    <p:sldId id="265" r:id="rId42"/>
    <p:sldId id="311" r:id="rId43"/>
    <p:sldId id="312" r:id="rId44"/>
    <p:sldId id="313" r:id="rId45"/>
    <p:sldId id="266" r:id="rId46"/>
    <p:sldId id="285" r:id="rId47"/>
    <p:sldId id="286" r:id="rId48"/>
    <p:sldId id="287" r:id="rId49"/>
    <p:sldId id="290" r:id="rId50"/>
    <p:sldId id="291" r:id="rId51"/>
    <p:sldId id="267" r:id="rId52"/>
    <p:sldId id="310" r:id="rId53"/>
    <p:sldId id="268" r:id="rId54"/>
    <p:sldId id="292" r:id="rId55"/>
    <p:sldId id="293" r:id="rId56"/>
    <p:sldId id="294" r:id="rId57"/>
    <p:sldId id="269" r:id="rId58"/>
  </p:sldIdLst>
  <p:sldSz cx="12192000" cy="6858000"/>
  <p:notesSz cx="6858000" cy="9144000"/>
  <p:embeddedFontLst>
    <p:embeddedFont>
      <p:font typeface="Avenir Next LT Pro" panose="020B050402020202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Speak Pro" panose="020B0504020101020102" pitchFamily="34" charset="0"/>
      <p:regular r:id="rId69"/>
      <p:bold r:id="rId70"/>
      <p:italic r:id="rId71"/>
      <p:boldItalic r:id="rId72"/>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45" d="100"/>
          <a:sy n="145" d="100"/>
        </p:scale>
        <p:origin x="2337" y="120"/>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20/04/2023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20/04/2023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20/04/2023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e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1.png"/><Relationship Id="rId2" Type="http://schemas.openxmlformats.org/officeDocument/2006/relationships/image" Target="../media/image58.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0.png"/><Relationship Id="rId4" Type="http://schemas.openxmlformats.org/officeDocument/2006/relationships/hyperlink" Target="https://en.wikipedia.org/wiki/MultiDimensional_eXpressions" TargetMode="External"/><Relationship Id="rId9"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66.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65.jpg"/><Relationship Id="rId5" Type="http://schemas.openxmlformats.org/officeDocument/2006/relationships/hyperlink" Target="https://www.excel-easy.com/examples/import-access-data.html" TargetMode="External"/><Relationship Id="rId10" Type="http://schemas.openxmlformats.org/officeDocument/2006/relationships/image" Target="../media/image64.PNG"/><Relationship Id="rId4" Type="http://schemas.openxmlformats.org/officeDocument/2006/relationships/hyperlink" Target="https://www.butleranalytics.com/free-olap-tools/" TargetMode="External"/><Relationship Id="rId9" Type="http://schemas.openxmlformats.org/officeDocument/2006/relationships/image" Target="../media/image63.jpg"/></Relationships>
</file>

<file path=ppt/slides/_rels/slide53.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0.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913776" y="1964748"/>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8"/>
            <a:ext cx="3976916"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654374"/>
            <a:ext cx="162922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654374"/>
            <a:ext cx="4354074" cy="1549252"/>
          </a:xfrm>
          <a:prstGeom prst="bentConnector4">
            <a:avLst>
              <a:gd name="adj1" fmla="val -5250"/>
              <a:gd name="adj2" fmla="val 722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las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sp>
        <p:nvSpPr>
          <p:cNvPr id="22" name="Estrella: 4 puntas 21">
            <a:extLst>
              <a:ext uri="{FF2B5EF4-FFF2-40B4-BE49-F238E27FC236}">
                <a16:creationId xmlns:a16="http://schemas.microsoft.com/office/drawing/2014/main" id="{B3EAD565-2B3F-90F1-94BA-3BDAB78B97CC}"/>
              </a:ext>
            </a:extLst>
          </p:cNvPr>
          <p:cNvSpPr/>
          <p:nvPr/>
        </p:nvSpPr>
        <p:spPr>
          <a:xfrm>
            <a:off x="10298418" y="2156073"/>
            <a:ext cx="201706" cy="16897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cxnSp>
        <p:nvCxnSpPr>
          <p:cNvPr id="13" name="Conector recto de flecha 12">
            <a:extLst>
              <a:ext uri="{FF2B5EF4-FFF2-40B4-BE49-F238E27FC236}">
                <a16:creationId xmlns:a16="http://schemas.microsoft.com/office/drawing/2014/main" id="{9070E7FE-614E-C8FB-0ABE-336D68AB3AB0}"/>
              </a:ext>
            </a:extLst>
          </p:cNvPr>
          <p:cNvCxnSpPr>
            <a:cxnSpLocks/>
          </p:cNvCxnSpPr>
          <p:nvPr/>
        </p:nvCxnSpPr>
        <p:spPr>
          <a:xfrm>
            <a:off x="5940617" y="2792351"/>
            <a:ext cx="1" cy="10707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497645" y="1214720"/>
            <a:ext cx="6029914" cy="5078313"/>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Arquitectura del sistema MOLAP:</a:t>
            </a:r>
          </a:p>
          <a:p>
            <a:pPr marL="285750" indent="-285750" algn="just">
              <a:buFont typeface="Arial" panose="020B0604020202020204" pitchFamily="34" charset="0"/>
              <a:buChar char="•"/>
            </a:pPr>
            <a:r>
              <a:rPr lang="es-ES" b="1" dirty="0">
                <a:solidFill>
                  <a:schemeClr val="bg1"/>
                </a:solidFill>
              </a:rPr>
              <a:t>La base de datos multidimensional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o nivel de aplicación es el responsable de la ejecución de los requerimientos OLAP. </a:t>
            </a: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pic>
        <p:nvPicPr>
          <p:cNvPr id="6" name="Imagen 5">
            <a:extLst>
              <a:ext uri="{FF2B5EF4-FFF2-40B4-BE49-F238E27FC236}">
                <a16:creationId xmlns:a16="http://schemas.microsoft.com/office/drawing/2014/main" id="{FB87673A-0AD4-A965-67DD-1F3D5549B407}"/>
              </a:ext>
            </a:extLst>
          </p:cNvPr>
          <p:cNvPicPr>
            <a:picLocks noChangeAspect="1"/>
          </p:cNvPicPr>
          <p:nvPr/>
        </p:nvPicPr>
        <p:blipFill>
          <a:blip r:embed="rId3"/>
          <a:stretch>
            <a:fillRect/>
          </a:stretch>
        </p:blipFill>
        <p:spPr>
          <a:xfrm>
            <a:off x="7058415" y="2883206"/>
            <a:ext cx="4885016" cy="1587351"/>
          </a:xfrm>
          <a:prstGeom prst="rect">
            <a:avLst/>
          </a:prstGeom>
        </p:spPr>
      </p:pic>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255246" y="1258032"/>
            <a:ext cx="7610931" cy="4801314"/>
          </a:xfrm>
          <a:prstGeom prst="rect">
            <a:avLst/>
          </a:prstGeom>
          <a:noFill/>
        </p:spPr>
        <p:txBody>
          <a:bodyPr wrap="square" rtlCol="0">
            <a:spAutoFit/>
          </a:bodyPr>
          <a:lstStyle/>
          <a:p>
            <a:pPr algn="ctr"/>
            <a:r>
              <a:rPr lang="es-ES" sz="1700" b="1" u="sng" dirty="0">
                <a:solidFill>
                  <a:schemeClr val="bg1"/>
                </a:solidFill>
              </a:rPr>
              <a:t>ROLAP</a:t>
            </a:r>
          </a:p>
          <a:p>
            <a:pPr algn="ctr"/>
            <a:r>
              <a:rPr lang="es-ES" sz="1700" b="1" u="sng" dirty="0">
                <a:solidFill>
                  <a:schemeClr val="bg1"/>
                </a:solidFill>
              </a:rPr>
              <a:t>(Procesamiento Analítico en Línea Relacional)</a:t>
            </a:r>
          </a:p>
          <a:p>
            <a:pPr algn="ctr"/>
            <a:endParaRPr lang="es-ES" sz="1700" dirty="0">
              <a:solidFill>
                <a:schemeClr val="bg1"/>
              </a:solidFill>
            </a:endParaRPr>
          </a:p>
          <a:p>
            <a:pPr algn="just"/>
            <a:r>
              <a:rPr lang="es-ES" sz="1700"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sz="1700"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sz="1700" b="1" dirty="0">
                <a:solidFill>
                  <a:schemeClr val="bg1"/>
                </a:solidFill>
              </a:rPr>
              <a:t>Arquitectura del sistema ROLAP:</a:t>
            </a:r>
          </a:p>
          <a:p>
            <a:pPr marL="285750" indent="-285750" algn="just">
              <a:buFont typeface="Arial" panose="020B0604020202020204" pitchFamily="34" charset="0"/>
              <a:buChar char="•"/>
            </a:pPr>
            <a:r>
              <a:rPr lang="es-ES" sz="1700"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sz="1700" b="1" dirty="0">
                <a:solidFill>
                  <a:schemeClr val="bg1"/>
                </a:solidFill>
              </a:rPr>
              <a:t>Motor de base de datos (Funcionalidad analítica): Ejecuta las consultas multidimensionales de los usuarios.</a:t>
            </a:r>
          </a:p>
          <a:p>
            <a:pPr algn="just"/>
            <a:r>
              <a:rPr lang="es-ES" sz="1700" b="1" dirty="0">
                <a:solidFill>
                  <a:schemeClr val="bg1"/>
                </a:solidFill>
              </a:rPr>
              <a:t>El motor ROLAP se integra con niveles de presentación, a través de los cuales los usuarios realizan los análisis OLAP.</a:t>
            </a:r>
          </a:p>
        </p:txBody>
      </p:sp>
      <p:pic>
        <p:nvPicPr>
          <p:cNvPr id="8" name="Imagen 7">
            <a:extLst>
              <a:ext uri="{FF2B5EF4-FFF2-40B4-BE49-F238E27FC236}">
                <a16:creationId xmlns:a16="http://schemas.microsoft.com/office/drawing/2014/main" id="{411A9DD7-6B39-3E50-6DCB-098BB8B1AF9B}"/>
              </a:ext>
            </a:extLst>
          </p:cNvPr>
          <p:cNvPicPr>
            <a:picLocks noChangeAspect="1"/>
          </p:cNvPicPr>
          <p:nvPr/>
        </p:nvPicPr>
        <p:blipFill>
          <a:blip r:embed="rId3"/>
          <a:stretch>
            <a:fillRect/>
          </a:stretch>
        </p:blipFill>
        <p:spPr>
          <a:xfrm>
            <a:off x="8100494" y="2660357"/>
            <a:ext cx="3945478" cy="2474985"/>
          </a:xfrm>
          <a:prstGeom prst="rect">
            <a:avLst/>
          </a:prstGeom>
        </p:spPr>
      </p:pic>
    </p:spTree>
    <p:extLst>
      <p:ext uri="{BB962C8B-B14F-4D97-AF65-F5344CB8AC3E}">
        <p14:creationId xmlns:p14="http://schemas.microsoft.com/office/powerpoint/2010/main" val="27669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4" name="CuadroTexto 13">
            <a:extLst>
              <a:ext uri="{FF2B5EF4-FFF2-40B4-BE49-F238E27FC236}">
                <a16:creationId xmlns:a16="http://schemas.microsoft.com/office/drawing/2014/main" id="{33112034-7468-F167-3018-A2C9A327EEFF}"/>
              </a:ext>
            </a:extLst>
          </p:cNvPr>
          <p:cNvSpPr txBox="1"/>
          <p:nvPr/>
        </p:nvSpPr>
        <p:spPr>
          <a:xfrm>
            <a:off x="7579660" y="3758705"/>
            <a:ext cx="1032014" cy="369332"/>
          </a:xfrm>
          <a:prstGeom prst="rect">
            <a:avLst/>
          </a:prstGeom>
          <a:noFill/>
        </p:spPr>
        <p:txBody>
          <a:bodyPr wrap="none" rtlCol="0">
            <a:spAutoFit/>
          </a:bodyPr>
          <a:lstStyle/>
          <a:p>
            <a:r>
              <a:rPr lang="es-ES" dirty="0">
                <a:solidFill>
                  <a:schemeClr val="bg1"/>
                </a:solidFill>
              </a:rPr>
              <a:t>EJEMPLO</a:t>
            </a:r>
          </a:p>
        </p:txBody>
      </p:sp>
      <p:pic>
        <p:nvPicPr>
          <p:cNvPr id="4" name="Imagen 3">
            <a:extLst>
              <a:ext uri="{FF2B5EF4-FFF2-40B4-BE49-F238E27FC236}">
                <a16:creationId xmlns:a16="http://schemas.microsoft.com/office/drawing/2014/main" id="{28F617F6-9357-0D4F-94AA-ECA6C52C3B60}"/>
              </a:ext>
            </a:extLst>
          </p:cNvPr>
          <p:cNvPicPr>
            <a:picLocks noChangeAspect="1"/>
          </p:cNvPicPr>
          <p:nvPr/>
        </p:nvPicPr>
        <p:blipFill>
          <a:blip r:embed="rId3"/>
          <a:stretch>
            <a:fillRect/>
          </a:stretch>
        </p:blipFill>
        <p:spPr>
          <a:xfrm>
            <a:off x="7462664" y="2215110"/>
            <a:ext cx="3620919" cy="2427779"/>
          </a:xfrm>
          <a:prstGeom prst="rect">
            <a:avLst/>
          </a:prstGeom>
        </p:spPr>
      </p:pic>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otros,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189624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2" y="2112750"/>
            <a:ext cx="4902201"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 (Podemos importar los datos desde bases de datos relacionales existentes y crear una para OLAP).</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algn="just"/>
            <a:endParaRPr lang="es-ES" b="1" dirty="0"/>
          </a:p>
        </p:txBody>
      </p:sp>
      <p:sp>
        <p:nvSpPr>
          <p:cNvPr id="6" name="CuadroTexto 5">
            <a:extLst>
              <a:ext uri="{FF2B5EF4-FFF2-40B4-BE49-F238E27FC236}">
                <a16:creationId xmlns:a16="http://schemas.microsoft.com/office/drawing/2014/main" id="{62357E5D-D41E-6784-584F-A86EAC09E1B4}"/>
              </a:ext>
            </a:extLst>
          </p:cNvPr>
          <p:cNvSpPr txBox="1"/>
          <p:nvPr/>
        </p:nvSpPr>
        <p:spPr>
          <a:xfrm>
            <a:off x="6181382" y="2112750"/>
            <a:ext cx="4902201" cy="3416320"/>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p:txBody>
      </p:sp>
    </p:spTree>
    <p:extLst>
      <p:ext uri="{BB962C8B-B14F-4D97-AF65-F5344CB8AC3E}">
        <p14:creationId xmlns:p14="http://schemas.microsoft.com/office/powerpoint/2010/main" val="207236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8" y="1784482"/>
            <a:ext cx="4266742"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p:txBody>
      </p:sp>
      <p:sp>
        <p:nvSpPr>
          <p:cNvPr id="10" name="CuadroTexto 9">
            <a:extLst>
              <a:ext uri="{FF2B5EF4-FFF2-40B4-BE49-F238E27FC236}">
                <a16:creationId xmlns:a16="http://schemas.microsoft.com/office/drawing/2014/main" id="{789079D9-0B30-027B-ACE0-0CB44D2E353B}"/>
              </a:ext>
            </a:extLst>
          </p:cNvPr>
          <p:cNvSpPr txBox="1"/>
          <p:nvPr/>
        </p:nvSpPr>
        <p:spPr>
          <a:xfrm>
            <a:off x="5940620" y="1778264"/>
            <a:ext cx="4505325" cy="4247317"/>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p:txBody>
      </p:sp>
    </p:spTree>
    <p:extLst>
      <p:ext uri="{BB962C8B-B14F-4D97-AF65-F5344CB8AC3E}">
        <p14:creationId xmlns:p14="http://schemas.microsoft.com/office/powerpoint/2010/main" val="3097519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sz="2400"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49</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51</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52</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53</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54</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1908</TotalTime>
  <Words>4755</Words>
  <Application>Microsoft Office PowerPoint</Application>
  <PresentationFormat>Panorámica</PresentationFormat>
  <Paragraphs>456</Paragraphs>
  <Slides>54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Calibri</vt:lpstr>
      <vt:lpstr>Avenir Next LT Pro</vt:lpstr>
      <vt:lpstr>Speak Pro</vt:lpstr>
      <vt:lpstr>Arial</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    MOLAP</vt:lpstr>
      <vt:lpstr>TIPOS DE SISTEMAS OLAP    MOLAP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115</cp:revision>
  <dcterms:created xsi:type="dcterms:W3CDTF">2023-03-25T17:03:46Z</dcterms:created>
  <dcterms:modified xsi:type="dcterms:W3CDTF">2023-04-20T17:42:44Z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